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20728-453A-4CDD-ABCB-1A36D0A3B657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EE6B3-06E5-4E5D-8F87-861D2AE876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Black Fly</a:t>
            </a:r>
            <a:br>
              <a:rPr lang="en-US" u="sng" dirty="0" smtClean="0"/>
            </a:br>
            <a:r>
              <a:rPr lang="en-US" dirty="0" smtClean="0"/>
              <a:t>-</a:t>
            </a:r>
            <a:r>
              <a:rPr lang="en-US" i="1" dirty="0" err="1" smtClean="0"/>
              <a:t>Simulium</a:t>
            </a:r>
            <a:r>
              <a:rPr lang="en-US" i="1" dirty="0" smtClean="0"/>
              <a:t> </a:t>
            </a:r>
            <a:r>
              <a:rPr lang="en-US" i="1" dirty="0" err="1" smtClean="0"/>
              <a:t>colombaschense</a:t>
            </a:r>
            <a:r>
              <a:rPr lang="en-US" i="1" dirty="0" smtClean="0"/>
              <a:t>-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Mr. Connelly</a:t>
            </a:r>
          </a:p>
          <a:p>
            <a:r>
              <a:rPr lang="en-US" dirty="0" smtClean="0"/>
              <a:t>Period 4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Feeding Structure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mouth of a Black Fly contains 3 shovel like appendages which are used to stab a host’s flesh and release a saliva.</a:t>
            </a:r>
          </a:p>
          <a:p>
            <a:r>
              <a:rPr lang="en-US" dirty="0" smtClean="0"/>
              <a:t>This saliva contains an anticoagulant which stops blood clotting.</a:t>
            </a:r>
          </a:p>
          <a:p>
            <a:r>
              <a:rPr lang="en-US" dirty="0" smtClean="0"/>
              <a:t> The fly will then suck up the blood using a tongue-like structure.</a:t>
            </a:r>
            <a:endParaRPr lang="en-US" dirty="0"/>
          </a:p>
        </p:txBody>
      </p:sp>
      <p:pic>
        <p:nvPicPr>
          <p:cNvPr id="5" name="Picture 2" descr="http://www.sciencephoto.com/image/369710/350wm/Z3400435-Coloured_SEM_of_Black_fly,_Simulium,_mouthparts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4483319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Prey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Larvae</a:t>
            </a:r>
          </a:p>
          <a:p>
            <a:pPr lvl="1"/>
            <a:r>
              <a:rPr lang="en-US" dirty="0" smtClean="0"/>
              <a:t>Feeds off of micro-organisms found in the water</a:t>
            </a:r>
          </a:p>
          <a:p>
            <a:pPr lvl="1"/>
            <a:r>
              <a:rPr lang="en-US" dirty="0" smtClean="0"/>
              <a:t>EX: Water Fleas</a:t>
            </a:r>
          </a:p>
          <a:p>
            <a:r>
              <a:rPr lang="en-US" dirty="0" smtClean="0"/>
              <a:t>Since the Black Fly feeds off blood, there is a large range of prey.</a:t>
            </a:r>
          </a:p>
          <a:p>
            <a:r>
              <a:rPr lang="en-US" dirty="0" smtClean="0"/>
              <a:t>Some usual prey include:</a:t>
            </a:r>
          </a:p>
          <a:p>
            <a:pPr lvl="1"/>
            <a:r>
              <a:rPr lang="en-US" dirty="0" smtClean="0"/>
              <a:t>Horses</a:t>
            </a:r>
          </a:p>
          <a:p>
            <a:pPr lvl="1"/>
            <a:r>
              <a:rPr lang="en-US" dirty="0" smtClean="0"/>
              <a:t>Cows</a:t>
            </a:r>
          </a:p>
          <a:p>
            <a:pPr lvl="1"/>
            <a:r>
              <a:rPr lang="en-US" dirty="0" smtClean="0"/>
              <a:t>Most Mammals</a:t>
            </a:r>
          </a:p>
          <a:p>
            <a:pPr lvl="1"/>
            <a:r>
              <a:rPr lang="en-US" dirty="0" smtClean="0"/>
              <a:t>Even Humans!</a:t>
            </a:r>
            <a:endParaRPr lang="en-US" dirty="0"/>
          </a:p>
        </p:txBody>
      </p:sp>
      <p:pic>
        <p:nvPicPr>
          <p:cNvPr id="25604" name="Picture 4" descr="http://www.sialis.org/images/Blackf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038600"/>
            <a:ext cx="2838450" cy="2098512"/>
          </a:xfrm>
          <a:prstGeom prst="rect">
            <a:avLst/>
          </a:prstGeom>
          <a:noFill/>
        </p:spPr>
      </p:pic>
      <p:pic>
        <p:nvPicPr>
          <p:cNvPr id="25606" name="Picture 6" descr="http://www.warrenphotographic.co.uk/photography/bigs/15984-Black-fly-larv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524000"/>
            <a:ext cx="2209800" cy="2217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Microenvironment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Larvae</a:t>
            </a:r>
          </a:p>
          <a:p>
            <a:pPr lvl="1"/>
            <a:r>
              <a:rPr lang="en-US" dirty="0" smtClean="0"/>
              <a:t>Type: Pool</a:t>
            </a:r>
          </a:p>
          <a:p>
            <a:pPr lvl="1"/>
            <a:r>
              <a:rPr lang="en-US" dirty="0" smtClean="0"/>
              <a:t>As a larvae, this specimen is often found attaching itself to the bottom of a creek bed thus making it a benthic organism.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Adult</a:t>
            </a:r>
          </a:p>
          <a:p>
            <a:pPr lvl="1"/>
            <a:r>
              <a:rPr lang="en-US" dirty="0" smtClean="0"/>
              <a:t>Type: Universal</a:t>
            </a:r>
          </a:p>
          <a:p>
            <a:pPr lvl="1"/>
            <a:r>
              <a:rPr lang="en-US" dirty="0" smtClean="0"/>
              <a:t>As a flying organism, the Black Fly adult can be found near ponds or creeks and is not limited to one microenvironment.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Microenvironment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685800"/>
          </a:xfrm>
        </p:spPr>
        <p:txBody>
          <a:bodyPr/>
          <a:lstStyle/>
          <a:p>
            <a:r>
              <a:rPr lang="en-US" u="sng" dirty="0" smtClean="0"/>
              <a:t>Larvae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685800"/>
          </a:xfrm>
        </p:spPr>
        <p:txBody>
          <a:bodyPr/>
          <a:lstStyle/>
          <a:p>
            <a:r>
              <a:rPr lang="en-US" u="sng" dirty="0" smtClean="0"/>
              <a:t>Adult</a:t>
            </a:r>
            <a:endParaRPr lang="en-US" u="sng" dirty="0"/>
          </a:p>
        </p:txBody>
      </p:sp>
      <p:pic>
        <p:nvPicPr>
          <p:cNvPr id="1026" name="Picture 2" descr="http://farm3.staticflickr.com/2803/4533120208_412e3a464d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3733800" cy="29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438401"/>
            <a:ext cx="3200400" cy="298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River Continuum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Type: Headwaters &amp; Mid-Order</a:t>
            </a:r>
          </a:p>
          <a:p>
            <a:pPr lvl="1"/>
            <a:r>
              <a:rPr lang="en-US" dirty="0" smtClean="0"/>
              <a:t>Being a collector, the Black Fly larvae can be found anywhere between the headwaters and mid-order of the waterway. </a:t>
            </a:r>
          </a:p>
          <a:p>
            <a:pPr lvl="1"/>
            <a:r>
              <a:rPr lang="en-US" dirty="0" smtClean="0"/>
              <a:t>The adult can be found almost anywhere along the creek.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24765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412" y="4343400"/>
            <a:ext cx="2722876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Black Fly Larvae- Pollution Tolerance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Type: Pollution Tolerant</a:t>
            </a:r>
          </a:p>
          <a:p>
            <a:pPr lvl="1"/>
            <a:r>
              <a:rPr lang="en-US" dirty="0" smtClean="0"/>
              <a:t>The Black Fly larvae can be found in waters ranging from clean to highly polluted. </a:t>
            </a:r>
          </a:p>
          <a:p>
            <a:pPr lvl="1"/>
            <a:r>
              <a:rPr lang="en-US" dirty="0" smtClean="0"/>
              <a:t>If they are the only organisms found in a stream it is considered to be unhealthy.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39433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Black Fly- Metamorphosis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Type: Complete Metamorphosis </a:t>
            </a:r>
          </a:p>
          <a:p>
            <a:pPr lvl="1"/>
            <a:r>
              <a:rPr lang="en-US" dirty="0" smtClean="0"/>
              <a:t>The Black Fly goes through a complete metamorphosis during its life cycle.</a:t>
            </a:r>
          </a:p>
          <a:p>
            <a:pPr lvl="1"/>
            <a:r>
              <a:rPr lang="en-US" dirty="0" smtClean="0"/>
              <a:t>It starts as a larvae, turns into a pupa, and finally into an adult.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474" y="1524000"/>
            <a:ext cx="4328726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766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Life Cycle</a:t>
            </a:r>
            <a:endParaRPr lang="en-US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781800" cy="5317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77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Reproduction 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After the males mate with the females they die.</a:t>
            </a:r>
          </a:p>
          <a:p>
            <a:r>
              <a:rPr lang="en-US" dirty="0" smtClean="0"/>
              <a:t>The females will produce 200-500 eggs</a:t>
            </a:r>
          </a:p>
          <a:p>
            <a:pPr lvl="1"/>
            <a:r>
              <a:rPr lang="en-US" dirty="0" smtClean="0"/>
              <a:t>Laid in water or near the water.</a:t>
            </a:r>
          </a:p>
          <a:p>
            <a:pPr lvl="1"/>
            <a:r>
              <a:rPr lang="en-US" dirty="0" smtClean="0"/>
              <a:t>Hatch roughly 4-30 days afterwards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91000"/>
            <a:ext cx="2933579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52600"/>
            <a:ext cx="2838191" cy="185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91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River Blindness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Black Flies bite, there is a chance they may transfer a deadly parasite with the wound.</a:t>
            </a:r>
          </a:p>
          <a:p>
            <a:pPr lvl="1"/>
            <a:r>
              <a:rPr lang="en-US" dirty="0" smtClean="0"/>
              <a:t>They carry larvae form a parasite </a:t>
            </a:r>
            <a:r>
              <a:rPr lang="en-US" i="1" dirty="0" err="1"/>
              <a:t>Onchocerca</a:t>
            </a:r>
            <a:r>
              <a:rPr lang="en-US" i="1" dirty="0"/>
              <a:t> </a:t>
            </a:r>
            <a:r>
              <a:rPr lang="en-US" i="1" dirty="0" smtClean="0"/>
              <a:t>volvulus </a:t>
            </a:r>
            <a:r>
              <a:rPr lang="en-US" dirty="0" smtClean="0"/>
              <a:t>a worm which can cause blindness and skin lesions if bitten enough times.</a:t>
            </a:r>
            <a:endParaRPr lang="en-US" dirty="0"/>
          </a:p>
        </p:txBody>
      </p:sp>
      <p:pic>
        <p:nvPicPr>
          <p:cNvPr id="3074" name="Picture 2" descr="http://www.human-healths.com/wp-content/uploads/2011/08/Onchocerca-Volvulus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523260"/>
            <a:ext cx="2209800" cy="227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4419600"/>
            <a:ext cx="3048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4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bugguide.net/images/cache/4LBZMLVZZLZRXHCH9HCH7HFHEHVZPH1HMH1H5HVHIHPZHLUZILLRILLRILHR5LAZ5LHRGHPZ5LEZIHVHRLDHZLDHH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057400"/>
            <a:ext cx="5334000" cy="40005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Black Fly- General Body Plan (Larvae)</a:t>
            </a:r>
            <a:endParaRPr lang="en-US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3886200"/>
            <a:ext cx="71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4495800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ABDOMEN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228600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THORAX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 flipV="1">
            <a:off x="1933563" y="3505200"/>
            <a:ext cx="733437" cy="565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62400" y="25908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248400" y="4419600"/>
            <a:ext cx="685800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-Works Cited-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88056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Black Fly- General Body Plan (Adult)</a:t>
            </a:r>
            <a:endParaRPr lang="en-US" u="sng" dirty="0"/>
          </a:p>
        </p:txBody>
      </p:sp>
      <p:pic>
        <p:nvPicPr>
          <p:cNvPr id="5122" name="Picture 2" descr="http://students.cis.uab.edu/friedman/blackfl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295400"/>
            <a:ext cx="4273333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9200" y="3886200"/>
            <a:ext cx="71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10400" y="4495800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ABDOMEN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251460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THORAX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1981200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WINGS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5" idx="3"/>
          </p:cNvCxnSpPr>
          <p:nvPr/>
        </p:nvCxnSpPr>
        <p:spPr>
          <a:xfrm flipV="1">
            <a:off x="1933563" y="4038600"/>
            <a:ext cx="657237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81400" y="2927866"/>
            <a:ext cx="228600" cy="50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715000" y="2133600"/>
            <a:ext cx="1066800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6248400" y="4419600"/>
            <a:ext cx="685800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Structure 1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Mouthparts:</a:t>
            </a:r>
          </a:p>
          <a:p>
            <a:pPr lvl="1"/>
            <a:r>
              <a:rPr lang="en-US" dirty="0" smtClean="0"/>
              <a:t>Used for biting prey</a:t>
            </a:r>
          </a:p>
          <a:p>
            <a:pPr lvl="1"/>
            <a:r>
              <a:rPr lang="en-US" dirty="0" smtClean="0"/>
              <a:t>Extend from mouth and act similar to a shovel </a:t>
            </a:r>
          </a:p>
          <a:p>
            <a:pPr lvl="1"/>
            <a:r>
              <a:rPr lang="en-US" dirty="0" smtClean="0"/>
              <a:t>Digs into the skin of other organisms to draw blood</a:t>
            </a:r>
          </a:p>
          <a:p>
            <a:pPr lvl="1"/>
            <a:r>
              <a:rPr lang="en-US" dirty="0" smtClean="0"/>
              <a:t>Feeds on this blood for nourishment  </a:t>
            </a:r>
          </a:p>
          <a:p>
            <a:pPr lvl="1"/>
            <a:r>
              <a:rPr lang="en-US" dirty="0" smtClean="0"/>
              <a:t>Blood contains an anticoagulant </a:t>
            </a:r>
            <a:endParaRPr lang="en-US" dirty="0"/>
          </a:p>
        </p:txBody>
      </p:sp>
      <p:pic>
        <p:nvPicPr>
          <p:cNvPr id="4098" name="Picture 2" descr="http://www.sciencephoto.com/image/369710/350wm/Z3400435-Coloured_SEM_of_Black_fly,_Simulium,_mouthparts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00200"/>
            <a:ext cx="4483319" cy="44577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flipH="1">
            <a:off x="2438400" y="1981200"/>
            <a:ext cx="2438400" cy="2514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Structure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Eyes:</a:t>
            </a:r>
          </a:p>
          <a:p>
            <a:pPr lvl="1"/>
            <a:r>
              <a:rPr lang="en-US" dirty="0" smtClean="0"/>
              <a:t>Used to view world around organism</a:t>
            </a:r>
          </a:p>
          <a:p>
            <a:pPr lvl="1"/>
            <a:r>
              <a:rPr lang="en-US" dirty="0" smtClean="0"/>
              <a:t>Contains over 4000 lenses on each eye</a:t>
            </a:r>
          </a:p>
          <a:p>
            <a:pPr lvl="1"/>
            <a:r>
              <a:rPr lang="en-US" dirty="0" smtClean="0"/>
              <a:t>Poor vision, however flies can detect movement quite well</a:t>
            </a:r>
          </a:p>
          <a:p>
            <a:pPr lvl="1"/>
            <a:r>
              <a:rPr lang="en-US" dirty="0" smtClean="0"/>
              <a:t>Can see sharp for roughly 23-36 inches</a:t>
            </a:r>
          </a:p>
          <a:p>
            <a:pPr lvl="1"/>
            <a:endParaRPr lang="en-US" dirty="0"/>
          </a:p>
        </p:txBody>
      </p:sp>
      <p:pic>
        <p:nvPicPr>
          <p:cNvPr id="3074" name="Picture 2" descr="http://www.sciencephoto.com/image/369706/350wm/Z3400431-Head_of_a_black_fly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169773" cy="447675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H="1">
            <a:off x="3200400" y="1981200"/>
            <a:ext cx="16764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438400" y="2057400"/>
            <a:ext cx="2057400" cy="228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Structure 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Antennae:</a:t>
            </a:r>
          </a:p>
          <a:p>
            <a:pPr lvl="1"/>
            <a:r>
              <a:rPr lang="en-US" dirty="0" smtClean="0"/>
              <a:t>Used for sensing and “smelling” the world around the fly</a:t>
            </a:r>
          </a:p>
          <a:p>
            <a:pPr lvl="1"/>
            <a:r>
              <a:rPr lang="en-US" dirty="0" smtClean="0"/>
              <a:t>Also used for communication between flies</a:t>
            </a:r>
            <a:endParaRPr lang="en-US" dirty="0"/>
          </a:p>
        </p:txBody>
      </p:sp>
      <p:pic>
        <p:nvPicPr>
          <p:cNvPr id="2050" name="Picture 2" descr="http://www.sciencephoto.com/image/369487/large/Z3400056-False-col_SEM_of_head_thorax_of_a_black_fly-SP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54892"/>
            <a:ext cx="3276600" cy="4693508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H="1">
            <a:off x="3124200" y="1981200"/>
            <a:ext cx="1752600" cy="1143000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Structure 4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Wings:</a:t>
            </a:r>
          </a:p>
          <a:p>
            <a:pPr lvl="1"/>
            <a:r>
              <a:rPr lang="en-US" dirty="0" smtClean="0"/>
              <a:t>Used for flight</a:t>
            </a:r>
          </a:p>
          <a:p>
            <a:pPr lvl="1"/>
            <a:r>
              <a:rPr lang="en-US" dirty="0" smtClean="0"/>
              <a:t>Beats at roughly 200 times per second (3 times faster than a humming bird)</a:t>
            </a:r>
          </a:p>
          <a:p>
            <a:pPr lvl="1"/>
            <a:r>
              <a:rPr lang="en-US" dirty="0" smtClean="0"/>
              <a:t>Flies only have 2 wings (most other insects have 4)</a:t>
            </a:r>
          </a:p>
          <a:p>
            <a:pPr lvl="1"/>
            <a:endParaRPr lang="en-US" dirty="0"/>
          </a:p>
        </p:txBody>
      </p:sp>
      <p:pic>
        <p:nvPicPr>
          <p:cNvPr id="1028" name="Picture 4" descr="http://kingstonpei.ca/wp-content/uploads/2011/08/blackfl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724316" cy="46482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flipH="1">
            <a:off x="3276600" y="1981200"/>
            <a:ext cx="1600200" cy="76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209800" y="1981200"/>
            <a:ext cx="2667000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Structure 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Legs:</a:t>
            </a:r>
          </a:p>
          <a:p>
            <a:pPr lvl="1"/>
            <a:r>
              <a:rPr lang="en-US" dirty="0" smtClean="0"/>
              <a:t>Used for adhesion and movement while on surfaces</a:t>
            </a:r>
          </a:p>
          <a:p>
            <a:pPr lvl="1"/>
            <a:r>
              <a:rPr lang="en-US" dirty="0" smtClean="0"/>
              <a:t>Each leg is covered in a sticky substance used to cling to a surface and allows the fly to hang upside down</a:t>
            </a:r>
            <a:endParaRPr lang="en-US" dirty="0"/>
          </a:p>
        </p:txBody>
      </p:sp>
      <p:pic>
        <p:nvPicPr>
          <p:cNvPr id="6" name="Picture 4" descr="http://kingstonpei.ca/wp-content/uploads/2011/08/blackfl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3724316" cy="4648200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 flipH="1">
            <a:off x="3581400" y="1981200"/>
            <a:ext cx="1295400" cy="3352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438400" y="3962400"/>
            <a:ext cx="16764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Black Fly- Feeding Method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7431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Type:</a:t>
            </a:r>
          </a:p>
          <a:p>
            <a:pPr lvl="1"/>
            <a:r>
              <a:rPr lang="en-US" dirty="0" smtClean="0"/>
              <a:t>“Filter Collector”  (Larvae)</a:t>
            </a:r>
          </a:p>
          <a:p>
            <a:pPr lvl="1"/>
            <a:r>
              <a:rPr lang="en-US" dirty="0" smtClean="0"/>
              <a:t>“Shredder” (Adult)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Black Fly (Larvae) would be considered a “Filter Collector”. It clings to surfaces with its mouth open and filters food out of the water.</a:t>
            </a:r>
          </a:p>
          <a:p>
            <a:r>
              <a:rPr lang="en-US" dirty="0" smtClean="0"/>
              <a:t>The Black Fly (Adult) would be considered a “Shredder” due to its feeding method. It will stab into a host (using  shovel like appendages) and cause blood to be drawn. </a:t>
            </a:r>
            <a:endParaRPr lang="en-US" dirty="0"/>
          </a:p>
        </p:txBody>
      </p:sp>
      <p:pic>
        <p:nvPicPr>
          <p:cNvPr id="5" name="Picture 2" descr="http://3.bp.blogspot.com/-j266Of6n8pE/Tzanl1oYv_I/AAAAAAAAEnc/ZMkffCIXaJc/s1600/Black+Fly+head+3-11-2010+4-57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330" y="2971800"/>
            <a:ext cx="3409964" cy="29432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6019800"/>
            <a:ext cx="180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-Black Fly Larvae-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658</Words>
  <Application>Microsoft Office PowerPoint</Application>
  <PresentationFormat>On-screen Show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Black Fly -Simulium colombaschense-</vt:lpstr>
      <vt:lpstr>Black Fly- General Body Plan (Larvae)</vt:lpstr>
      <vt:lpstr>Black Fly- General Body Plan (Adult)</vt:lpstr>
      <vt:lpstr>Black Fly- Structure 1</vt:lpstr>
      <vt:lpstr>Black Fly- Structure 2</vt:lpstr>
      <vt:lpstr>Black Fly- Structure 3</vt:lpstr>
      <vt:lpstr>Black Fly- Structure 4</vt:lpstr>
      <vt:lpstr>Black Fly- Structure 5</vt:lpstr>
      <vt:lpstr>Black Fly- Feeding Method</vt:lpstr>
      <vt:lpstr>Black Fly- Feeding Structure</vt:lpstr>
      <vt:lpstr>Black Fly- Prey</vt:lpstr>
      <vt:lpstr>Black Fly- Microenvironment</vt:lpstr>
      <vt:lpstr>Black Fly- Microenvironment</vt:lpstr>
      <vt:lpstr>Black Fly- River Continuum </vt:lpstr>
      <vt:lpstr>Black Fly Larvae- Pollution Tolerance</vt:lpstr>
      <vt:lpstr>Black Fly- Metamorphosis</vt:lpstr>
      <vt:lpstr>Black Fly- Life Cycle</vt:lpstr>
      <vt:lpstr>Black Fly- Reproduction </vt:lpstr>
      <vt:lpstr>Black Fly- River Blindness</vt:lpstr>
      <vt:lpstr>-Works Cited-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Ryan</dc:creator>
  <cp:lastModifiedBy>Connelly, Ryan</cp:lastModifiedBy>
  <cp:revision>43</cp:revision>
  <dcterms:created xsi:type="dcterms:W3CDTF">2012-04-06T02:58:48Z</dcterms:created>
  <dcterms:modified xsi:type="dcterms:W3CDTF">2012-04-07T19:24:39Z</dcterms:modified>
</cp:coreProperties>
</file>